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ro" charset="1" panose="02000000000000000000"/>
      <p:regular r:id="rId16"/>
    </p:embeddedFont>
    <p:embeddedFont>
      <p:font typeface="Holiday" charset="1" panose="00000000000000000000"/>
      <p:regular r:id="rId17"/>
    </p:embeddedFont>
    <p:embeddedFont>
      <p:font typeface="Cooper Hewitt" charset="1" panose="00000000000000000000"/>
      <p:regular r:id="rId18"/>
    </p:embeddedFont>
    <p:embeddedFont>
      <p:font typeface="Cooper Hewitt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jpeg" Type="http://schemas.openxmlformats.org/officeDocument/2006/relationships/image"/><Relationship Id="rId12" Target="../media/image12.jpeg" Type="http://schemas.openxmlformats.org/officeDocument/2006/relationships/image"/><Relationship Id="rId13" Target="../media/image13.jpeg" Type="http://schemas.openxmlformats.org/officeDocument/2006/relationships/image"/><Relationship Id="rId14" Target="../media/image14.jpeg" Type="http://schemas.openxmlformats.org/officeDocument/2006/relationships/image"/><Relationship Id="rId15" Target="../media/image15.jpeg" Type="http://schemas.openxmlformats.org/officeDocument/2006/relationships/image"/><Relationship Id="rId16" Target="../media/image16.jpeg" Type="http://schemas.openxmlformats.org/officeDocument/2006/relationships/image"/><Relationship Id="rId17" Target="../media/image17.jpeg" Type="http://schemas.openxmlformats.org/officeDocument/2006/relationships/image"/><Relationship Id="rId18" Target="../media/image18.jpeg" Type="http://schemas.openxmlformats.org/officeDocument/2006/relationships/image"/><Relationship Id="rId19" Target="../media/image19.jpeg" Type="http://schemas.openxmlformats.org/officeDocument/2006/relationships/image"/><Relationship Id="rId2" Target="../media/image2.jpeg" Type="http://schemas.openxmlformats.org/officeDocument/2006/relationships/image"/><Relationship Id="rId20" Target="../media/image20.jpeg" Type="http://schemas.openxmlformats.org/officeDocument/2006/relationships/image"/><Relationship Id="rId21" Target="../media/image21.jpeg" Type="http://schemas.openxmlformats.org/officeDocument/2006/relationships/image"/><Relationship Id="rId22" Target="../media/image22.jpeg" Type="http://schemas.openxmlformats.org/officeDocument/2006/relationships/image"/><Relationship Id="rId23" Target="../media/image23.jpeg" Type="http://schemas.openxmlformats.org/officeDocument/2006/relationships/image"/><Relationship Id="rId24" Target="../media/image24.jpeg" Type="http://schemas.openxmlformats.org/officeDocument/2006/relationships/image"/><Relationship Id="rId25" Target="../media/image25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HAsMm0vY.mp4" Type="http://schemas.openxmlformats.org/officeDocument/2006/relationships/video"/><Relationship Id="rId4" Target="../media/VAGHAsMm0vY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13019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636580" cy="10635580"/>
            <a:chOff x="0" y="0"/>
            <a:chExt cx="4908400" cy="2801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08400" cy="2801140"/>
            </a:xfrm>
            <a:custGeom>
              <a:avLst/>
              <a:gdLst/>
              <a:ahLst/>
              <a:cxnLst/>
              <a:rect r="r" b="b" t="t" l="l"/>
              <a:pathLst>
                <a:path h="2801140" w="4908400">
                  <a:moveTo>
                    <a:pt x="0" y="0"/>
                  </a:moveTo>
                  <a:lnTo>
                    <a:pt x="4908400" y="0"/>
                  </a:lnTo>
                  <a:lnTo>
                    <a:pt x="4908400" y="2801140"/>
                  </a:lnTo>
                  <a:lnTo>
                    <a:pt x="0" y="2801140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08400" cy="2848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01288" y="2924200"/>
            <a:ext cx="8885425" cy="485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75"/>
              </a:lnSpc>
            </a:pPr>
            <a:r>
              <a:rPr lang="en-US" sz="23173" spc="-811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1954" y="6557441"/>
            <a:ext cx="9464092" cy="121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79"/>
              </a:lnSpc>
              <a:spcBef>
                <a:spcPct val="0"/>
              </a:spcBef>
            </a:pPr>
            <a:r>
              <a:rPr lang="en-US" sz="7127" spc="114">
                <a:solidFill>
                  <a:srgbClr val="FFFFFF"/>
                </a:solidFill>
                <a:latin typeface="Holiday"/>
              </a:rPr>
              <a:t>Conectando mentes gastronomicas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6824" y="8658225"/>
            <a:ext cx="524155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48">
                <a:solidFill>
                  <a:srgbClr val="FFFFFF">
                    <a:alpha val="62745"/>
                  </a:srgbClr>
                </a:solidFill>
                <a:latin typeface="Cooper Hewitt"/>
              </a:rPr>
              <a:t>Luiza Câmara Moreira - 1CCOa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50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5074"/>
            <a:ext cx="6113789" cy="10328886"/>
          </a:xfrm>
          <a:custGeom>
            <a:avLst/>
            <a:gdLst/>
            <a:ahLst/>
            <a:cxnLst/>
            <a:rect r="r" b="b" t="t" l="l"/>
            <a:pathLst>
              <a:path h="10328886" w="6113789">
                <a:moveTo>
                  <a:pt x="0" y="0"/>
                </a:moveTo>
                <a:lnTo>
                  <a:pt x="6113789" y="0"/>
                </a:lnTo>
                <a:lnTo>
                  <a:pt x="6113789" y="10328885"/>
                </a:lnTo>
                <a:lnTo>
                  <a:pt x="0" y="10328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725" t="-44844" r="-62208" b="-279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350965" y="2320218"/>
            <a:ext cx="10815120" cy="6114387"/>
            <a:chOff x="0" y="0"/>
            <a:chExt cx="2848427" cy="16103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8427" cy="1610374"/>
            </a:xfrm>
            <a:custGeom>
              <a:avLst/>
              <a:gdLst/>
              <a:ahLst/>
              <a:cxnLst/>
              <a:rect r="r" b="b" t="t" l="l"/>
              <a:pathLst>
                <a:path h="1610374" w="2848427">
                  <a:moveTo>
                    <a:pt x="0" y="0"/>
                  </a:moveTo>
                  <a:lnTo>
                    <a:pt x="2848427" y="0"/>
                  </a:lnTo>
                  <a:lnTo>
                    <a:pt x="2848427" y="1610374"/>
                  </a:lnTo>
                  <a:lnTo>
                    <a:pt x="0" y="1610374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48427" cy="1657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09575" y="-15074"/>
            <a:ext cx="12178425" cy="10328886"/>
            <a:chOff x="0" y="0"/>
            <a:chExt cx="16237900" cy="137718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618" y="24040"/>
              <a:ext cx="3246456" cy="2746511"/>
              <a:chOff x="0" y="0"/>
              <a:chExt cx="812800" cy="68763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246456" y="5465298"/>
              <a:ext cx="3246456" cy="2746511"/>
              <a:chOff x="0" y="0"/>
              <a:chExt cx="812800" cy="6876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5618" y="2766866"/>
              <a:ext cx="3246456" cy="2746511"/>
              <a:chOff x="0" y="0"/>
              <a:chExt cx="812800" cy="68763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739369" y="2718787"/>
              <a:ext cx="3246456" cy="2746511"/>
              <a:chOff x="0" y="0"/>
              <a:chExt cx="812800" cy="6876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6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275103" y="8257337"/>
              <a:ext cx="3246456" cy="2746511"/>
              <a:chOff x="0" y="0"/>
              <a:chExt cx="812800" cy="68763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7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9744987" y="24040"/>
              <a:ext cx="3246456" cy="2746511"/>
              <a:chOff x="0" y="0"/>
              <a:chExt cx="812800" cy="68763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8"/>
                <a:stretch>
                  <a:fillRect l="0" t="-66648" r="0" b="-43451"/>
                </a:stretch>
              </a:blip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252074" y="0"/>
              <a:ext cx="3246456" cy="2746511"/>
              <a:chOff x="0" y="0"/>
              <a:chExt cx="812800" cy="6876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9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9752069" y="5465298"/>
              <a:ext cx="3246456" cy="2746511"/>
              <a:chOff x="0" y="0"/>
              <a:chExt cx="812800" cy="68763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6534259" y="8211809"/>
              <a:ext cx="3246456" cy="2746511"/>
              <a:chOff x="0" y="0"/>
              <a:chExt cx="812800" cy="68763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0" t="-56465" r="0" b="-53633"/>
                </a:stretch>
              </a:blip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6492913" y="2742827"/>
              <a:ext cx="3246456" cy="2746511"/>
              <a:chOff x="0" y="0"/>
              <a:chExt cx="812800" cy="68763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6498531" y="17004"/>
              <a:ext cx="3246456" cy="2746511"/>
              <a:chOff x="0" y="0"/>
              <a:chExt cx="812800" cy="68763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985825" y="24040"/>
              <a:ext cx="3246456" cy="2746511"/>
              <a:chOff x="0" y="0"/>
              <a:chExt cx="812800" cy="68763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4"/>
                <a:stretch>
                  <a:fillRect l="0" t="-39882" r="0" b="-70216"/>
                </a:stretch>
              </a:blip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6511231" y="5465298"/>
              <a:ext cx="3246456" cy="2746511"/>
              <a:chOff x="0" y="0"/>
              <a:chExt cx="812800" cy="68763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5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15946" y="8257337"/>
              <a:ext cx="3246456" cy="2746511"/>
              <a:chOff x="0" y="0"/>
              <a:chExt cx="812800" cy="68763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6"/>
                <a:stretch>
                  <a:fillRect l="-6423" t="0" r="-6423" b="0"/>
                </a:stretch>
              </a:blip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15946" y="5489338"/>
              <a:ext cx="3246456" cy="2746511"/>
              <a:chOff x="0" y="0"/>
              <a:chExt cx="812800" cy="68763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7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3252074" y="2742827"/>
              <a:ext cx="3246456" cy="2746511"/>
              <a:chOff x="0" y="0"/>
              <a:chExt cx="812800" cy="68763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8"/>
                <a:stretch>
                  <a:fillRect l="-1176" t="-55050" r="-4753" b="-116695"/>
                </a:stretch>
              </a:blip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12991443" y="2742827"/>
              <a:ext cx="3246456" cy="2746511"/>
              <a:chOff x="0" y="0"/>
              <a:chExt cx="812800" cy="68763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19"/>
                <a:stretch>
                  <a:fillRect l="0" t="-28845" r="0" b="-28845"/>
                </a:stretch>
              </a:blip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12983487" y="5465298"/>
              <a:ext cx="3246456" cy="2746511"/>
              <a:chOff x="0" y="0"/>
              <a:chExt cx="812800" cy="68763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0"/>
                <a:stretch>
                  <a:fillRect l="-6423" t="0" r="-6423" b="0"/>
                </a:stretch>
              </a:blip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9713527" y="8211809"/>
              <a:ext cx="3246456" cy="2746511"/>
              <a:chOff x="0" y="0"/>
              <a:chExt cx="812800" cy="68763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1"/>
                <a:stretch>
                  <a:fillRect l="0" t="-94158" r="0" b="-15941"/>
                </a:stretch>
              </a:blip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12959983" y="8155733"/>
              <a:ext cx="3246456" cy="2746511"/>
              <a:chOff x="0" y="0"/>
              <a:chExt cx="812800" cy="68763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2"/>
                <a:stretch>
                  <a:fillRect l="0" t="-55049" r="0" b="-55049"/>
                </a:stretch>
              </a:blip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6511231" y="10929609"/>
              <a:ext cx="4389456" cy="2746511"/>
              <a:chOff x="0" y="0"/>
              <a:chExt cx="1098968" cy="68763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098968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1098968">
                    <a:moveTo>
                      <a:pt x="0" y="0"/>
                    </a:moveTo>
                    <a:lnTo>
                      <a:pt x="1098968" y="0"/>
                    </a:lnTo>
                    <a:lnTo>
                      <a:pt x="1098968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0" t="-92035" r="0" b="-92035"/>
                </a:stretch>
              </a:blip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10923715" y="10902244"/>
              <a:ext cx="5282724" cy="2746511"/>
              <a:chOff x="0" y="0"/>
              <a:chExt cx="1322611" cy="68763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22611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1322611">
                    <a:moveTo>
                      <a:pt x="0" y="0"/>
                    </a:moveTo>
                    <a:lnTo>
                      <a:pt x="1322611" y="0"/>
                    </a:lnTo>
                    <a:lnTo>
                      <a:pt x="1322611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4"/>
                <a:stretch>
                  <a:fillRect l="0" t="-40066" r="0" b="-116533"/>
                </a:stretch>
              </a:blipFill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11025337"/>
              <a:ext cx="6492913" cy="2746511"/>
              <a:chOff x="0" y="0"/>
              <a:chExt cx="1625600" cy="687631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625600" cy="687631"/>
              </a:xfrm>
              <a:custGeom>
                <a:avLst/>
                <a:gdLst/>
                <a:ahLst/>
                <a:cxnLst/>
                <a:rect r="r" b="b" t="t" l="l"/>
                <a:pathLst>
                  <a:path h="687631" w="1625600">
                    <a:moveTo>
                      <a:pt x="0" y="0"/>
                    </a:moveTo>
                    <a:lnTo>
                      <a:pt x="1625600" y="0"/>
                    </a:lnTo>
                    <a:lnTo>
                      <a:pt x="1625600" y="687631"/>
                    </a:lnTo>
                    <a:lnTo>
                      <a:pt x="0" y="687631"/>
                    </a:lnTo>
                    <a:close/>
                  </a:path>
                </a:pathLst>
              </a:custGeom>
              <a:blipFill>
                <a:blip r:embed="rId25"/>
                <a:stretch>
                  <a:fillRect l="0" t="-113194" r="0" b="-207004"/>
                </a:stretch>
              </a:blipFill>
            </p:spPr>
          </p:sp>
        </p:grpSp>
      </p:grpSp>
      <p:grpSp>
        <p:nvGrpSpPr>
          <p:cNvPr name="Group 53" id="53"/>
          <p:cNvGrpSpPr/>
          <p:nvPr/>
        </p:nvGrpSpPr>
        <p:grpSpPr>
          <a:xfrm rot="0">
            <a:off x="6094739" y="-30149"/>
            <a:ext cx="12678274" cy="10815120"/>
            <a:chOff x="0" y="0"/>
            <a:chExt cx="3339134" cy="284842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339134" cy="2848427"/>
            </a:xfrm>
            <a:custGeom>
              <a:avLst/>
              <a:gdLst/>
              <a:ahLst/>
              <a:cxnLst/>
              <a:rect r="r" b="b" t="t" l="l"/>
              <a:pathLst>
                <a:path h="2848427" w="3339134">
                  <a:moveTo>
                    <a:pt x="0" y="0"/>
                  </a:moveTo>
                  <a:lnTo>
                    <a:pt x="3339134" y="0"/>
                  </a:lnTo>
                  <a:lnTo>
                    <a:pt x="3339134" y="2848427"/>
                  </a:lnTo>
                  <a:lnTo>
                    <a:pt x="0" y="2848427"/>
                  </a:lnTo>
                  <a:close/>
                </a:path>
              </a:pathLst>
            </a:custGeom>
            <a:solidFill>
              <a:srgbClr val="000000">
                <a:alpha val="73725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3339134" cy="2896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399324" y="495869"/>
            <a:ext cx="1258753" cy="69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3282" spc="-114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58335" y="1083546"/>
            <a:ext cx="1340730" cy="18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3"/>
              </a:lnSpc>
              <a:spcBef>
                <a:spcPct val="0"/>
              </a:spcBef>
            </a:pPr>
            <a:r>
              <a:rPr lang="en-US" sz="1009" spc="16">
                <a:solidFill>
                  <a:srgbClr val="FFFFFF"/>
                </a:solidFill>
                <a:latin typeface="Holiday"/>
              </a:rPr>
              <a:t>Conectando mentes gastronomicas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387351" y="8320960"/>
            <a:ext cx="3783316" cy="59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5176" spc="-181">
                <a:solidFill>
                  <a:srgbClr val="FFFFFF">
                    <a:alpha val="83922"/>
                  </a:srgbClr>
                </a:solidFill>
                <a:latin typeface="Intro"/>
              </a:rPr>
              <a:t>SOBRE MIM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002344" y="8500478"/>
            <a:ext cx="4256956" cy="75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221"/>
              </a:lnSpc>
              <a:spcBef>
                <a:spcPct val="0"/>
              </a:spcBef>
            </a:pPr>
            <a:r>
              <a:rPr lang="en-US" sz="4443" spc="71">
                <a:solidFill>
                  <a:srgbClr val="FFFFFF"/>
                </a:solidFill>
                <a:latin typeface="Holiday"/>
              </a:rPr>
              <a:t>Interesse pelo tema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698867" y="7401309"/>
            <a:ext cx="1471800" cy="104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4"/>
              </a:lnSpc>
            </a:pPr>
            <a:r>
              <a:rPr lang="en-US" sz="9300" spc="-325">
                <a:solidFill>
                  <a:srgbClr val="FFFFFF">
                    <a:alpha val="83922"/>
                  </a:srgbClr>
                </a:solidFill>
                <a:latin typeface="Intro"/>
              </a:rPr>
              <a:t>01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848008" y="2676995"/>
            <a:ext cx="10701559" cy="265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736" indent="-356368" lvl="1">
              <a:lnSpc>
                <a:spcPts val="4093"/>
              </a:lnSpc>
              <a:buFont typeface="Arial"/>
              <a:buChar char="•"/>
            </a:pPr>
            <a:r>
              <a:rPr lang="en-US" sz="3301" spc="-115">
                <a:solidFill>
                  <a:srgbClr val="BDBDBE"/>
                </a:solidFill>
                <a:latin typeface="Cooper Hewitt"/>
              </a:rPr>
              <a:t>CRIADA PELOS AVÓS EM BOA PARTE DA INFÂNCIA</a:t>
            </a:r>
          </a:p>
          <a:p>
            <a:pPr algn="just" marL="712736" indent="-356368" lvl="1">
              <a:lnSpc>
                <a:spcPts val="4093"/>
              </a:lnSpc>
              <a:buFont typeface="Arial"/>
              <a:buChar char="•"/>
            </a:pPr>
            <a:r>
              <a:rPr lang="en-US" sz="3301" spc="-115">
                <a:solidFill>
                  <a:srgbClr val="BDBDBE"/>
                </a:solidFill>
                <a:latin typeface="Cooper Hewitt"/>
              </a:rPr>
              <a:t>SURGINDO A PARTIR DAÍ A CURIOSIDADE EM CULINÁRIA </a:t>
            </a:r>
          </a:p>
          <a:p>
            <a:pPr algn="just" marL="712736" indent="-356368" lvl="1">
              <a:lnSpc>
                <a:spcPts val="4093"/>
              </a:lnSpc>
              <a:buFont typeface="Arial"/>
              <a:buChar char="•"/>
            </a:pPr>
            <a:r>
              <a:rPr lang="en-US" sz="3301" spc="-115">
                <a:solidFill>
                  <a:srgbClr val="BDBDBE"/>
                </a:solidFill>
                <a:latin typeface="Cooper Hewitt"/>
              </a:rPr>
              <a:t>COM A FAMILIA ESPALHADA PELO BRASIL SURGIRAM OPORTUNIDADES E FACILIDADES EM CONHECER NOVAS CULTURAS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981" y="-1967214"/>
            <a:ext cx="8667827" cy="13001741"/>
          </a:xfrm>
          <a:custGeom>
            <a:avLst/>
            <a:gdLst/>
            <a:ahLst/>
            <a:cxnLst/>
            <a:rect r="r" b="b" t="t" l="l"/>
            <a:pathLst>
              <a:path h="13001741" w="8667827">
                <a:moveTo>
                  <a:pt x="0" y="0"/>
                </a:moveTo>
                <a:lnTo>
                  <a:pt x="8667828" y="0"/>
                </a:lnTo>
                <a:lnTo>
                  <a:pt x="8667828" y="13001741"/>
                </a:lnTo>
                <a:lnTo>
                  <a:pt x="0" y="1300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919651" y="904577"/>
            <a:ext cx="10317149" cy="8477847"/>
            <a:chOff x="0" y="0"/>
            <a:chExt cx="2717274" cy="2232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7274" cy="2232848"/>
            </a:xfrm>
            <a:custGeom>
              <a:avLst/>
              <a:gdLst/>
              <a:ahLst/>
              <a:cxnLst/>
              <a:rect r="r" b="b" t="t" l="l"/>
              <a:pathLst>
                <a:path h="2232848" w="2717274">
                  <a:moveTo>
                    <a:pt x="0" y="0"/>
                  </a:moveTo>
                  <a:lnTo>
                    <a:pt x="2717274" y="0"/>
                  </a:lnTo>
                  <a:lnTo>
                    <a:pt x="2717274" y="2232848"/>
                  </a:lnTo>
                  <a:lnTo>
                    <a:pt x="0" y="2232848"/>
                  </a:lnTo>
                  <a:close/>
                </a:path>
              </a:pathLst>
            </a:custGeom>
            <a:solidFill>
              <a:srgbClr val="000000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17274" cy="2280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7992" y="754206"/>
            <a:ext cx="1525785" cy="85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"/>
              </a:lnSpc>
            </a:pPr>
            <a:r>
              <a:rPr lang="en-US" sz="3979" spc="-139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8309" y="1489359"/>
            <a:ext cx="1625153" cy="21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13"/>
              </a:lnSpc>
              <a:spcBef>
                <a:spcPct val="0"/>
              </a:spcBef>
            </a:pPr>
            <a:r>
              <a:rPr lang="en-US" sz="1223" spc="19">
                <a:solidFill>
                  <a:srgbClr val="FFFFFF"/>
                </a:solidFill>
                <a:latin typeface="Holiday"/>
              </a:rPr>
              <a:t>Conectando mentes gastronomicas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1709" y="8169138"/>
            <a:ext cx="4614427" cy="5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4899" spc="-171">
                <a:solidFill>
                  <a:srgbClr val="FFFFFF">
                    <a:alpha val="83922"/>
                  </a:srgbClr>
                </a:solidFill>
                <a:latin typeface="Intro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7344" y="8148058"/>
            <a:ext cx="3624624" cy="7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8"/>
              </a:lnSpc>
              <a:spcBef>
                <a:spcPct val="0"/>
              </a:spcBef>
            </a:pPr>
            <a:r>
              <a:rPr lang="en-US" sz="4206" spc="67">
                <a:solidFill>
                  <a:srgbClr val="FFFFFF"/>
                </a:solidFill>
                <a:latin typeface="Holiday"/>
              </a:rPr>
              <a:t>Como surgiu a ideia?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280537"/>
            <a:ext cx="1393009" cy="97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6"/>
              </a:lnSpc>
            </a:pPr>
            <a:r>
              <a:rPr lang="en-US" sz="8803" spc="-308">
                <a:solidFill>
                  <a:srgbClr val="FFFFFF">
                    <a:alpha val="83922"/>
                  </a:srgbClr>
                </a:solidFill>
                <a:latin typeface="Intro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56037" y="1209675"/>
            <a:ext cx="3334674" cy="5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4899" spc="-171">
                <a:solidFill>
                  <a:srgbClr val="FFFFFF">
                    <a:alpha val="83922"/>
                  </a:srgbClr>
                </a:solidFill>
                <a:latin typeface="Intro"/>
              </a:rPr>
              <a:t>CONTEXTO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11557" y="2260621"/>
            <a:ext cx="7023634" cy="661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3000" spc="-105">
                <a:solidFill>
                  <a:srgbClr val="FFFFFF"/>
                </a:solidFill>
                <a:latin typeface="Cooper Hewitt"/>
              </a:rPr>
              <a:t>UMA DAS MAIS RICAS E DIVERSIFICADAS EXPRESSÕES CULTURAIS DO MUNDO (CADA REGIÃO POSSUI SUAS TRADIÇÕES UNICAS QUE REFLETEM NÃO APENAS SUA HISTÓRIA MAS SUA CULTURA, GEOGRAFIA E CLIMA. )</a:t>
            </a:r>
          </a:p>
          <a:p>
            <a:pPr algn="just">
              <a:lnSpc>
                <a:spcPts val="3720"/>
              </a:lnSpc>
            </a:pPr>
          </a:p>
          <a:p>
            <a:pPr algn="just">
              <a:lnSpc>
                <a:spcPts val="3720"/>
              </a:lnSpc>
            </a:pPr>
            <a:r>
              <a:rPr lang="en-US" sz="3000" spc="-105">
                <a:solidFill>
                  <a:srgbClr val="FFFFFF"/>
                </a:solidFill>
                <a:latin typeface="Cooper Hewitt"/>
              </a:rPr>
              <a:t>COM O OBJETIVO DE EXPANDIR OS HORIZONTES CULINÁRIOS E CULTURAIS SURGIU A IDEIA DO TASTE TALKS, UMA PLATAFORMA ONDE AS PESSOAS PODEM COMPARTILHAS SUAS EXPERIÊNCIAS GASTRONOMICAS, TANTO LUGARES QUANTO SUAS RECEITAS E SE CONECTAR COM PESSOAS DE TODO O MUNDO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7000"/>
          <a:stretch>
            <a:fillRect/>
          </a:stretch>
        </p:blipFill>
        <p:spPr>
          <a:xfrm flipH="false" flipV="false" rot="0">
            <a:off x="6928800" y="306267"/>
            <a:ext cx="7340815" cy="94818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959559" y="1152525"/>
            <a:ext cx="1258753" cy="69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3282" spc="-114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18570" y="1740202"/>
            <a:ext cx="1340730" cy="18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3"/>
              </a:lnSpc>
              <a:spcBef>
                <a:spcPct val="0"/>
              </a:spcBef>
            </a:pPr>
            <a:r>
              <a:rPr lang="en-US" sz="1009" spc="16">
                <a:solidFill>
                  <a:srgbClr val="FFFFFF"/>
                </a:solidFill>
                <a:latin typeface="Holiday"/>
              </a:rPr>
              <a:t>Conectando mentes gastronomicas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9065" y="6915218"/>
            <a:ext cx="3580780" cy="5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4899" spc="-171">
                <a:solidFill>
                  <a:srgbClr val="FFFFFF">
                    <a:alpha val="83922"/>
                  </a:srgbClr>
                </a:solidFill>
                <a:latin typeface="Intro"/>
              </a:rPr>
              <a:t>A IDEIA...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065" y="7388906"/>
            <a:ext cx="4029065" cy="146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8"/>
              </a:lnSpc>
            </a:pPr>
            <a:r>
              <a:rPr lang="en-US" sz="4206" spc="67">
                <a:solidFill>
                  <a:srgbClr val="FFFFFF"/>
                </a:solidFill>
                <a:latin typeface="Holiday"/>
              </a:rPr>
              <a:t>Como se relaciona a minha história?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9065" y="5756480"/>
            <a:ext cx="1393009" cy="97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6"/>
              </a:lnSpc>
            </a:pPr>
            <a:r>
              <a:rPr lang="en-US" sz="8803" spc="-308">
                <a:solidFill>
                  <a:srgbClr val="FFFFFF">
                    <a:alpha val="83922"/>
                  </a:srgbClr>
                </a:solidFill>
                <a:latin typeface="Intro"/>
              </a:rPr>
              <a:t>03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5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9996" y="1266010"/>
            <a:ext cx="6442887" cy="8146179"/>
          </a:xfrm>
          <a:custGeom>
            <a:avLst/>
            <a:gdLst/>
            <a:ahLst/>
            <a:cxnLst/>
            <a:rect r="r" b="b" t="t" l="l"/>
            <a:pathLst>
              <a:path h="8146179" w="6442887">
                <a:moveTo>
                  <a:pt x="0" y="0"/>
                </a:moveTo>
                <a:lnTo>
                  <a:pt x="6442887" y="0"/>
                </a:lnTo>
                <a:lnTo>
                  <a:pt x="6442887" y="8146180"/>
                </a:lnTo>
                <a:lnTo>
                  <a:pt x="0" y="814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324" y="495869"/>
            <a:ext cx="1258753" cy="69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3282" spc="-114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8335" y="1083546"/>
            <a:ext cx="1340730" cy="18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3"/>
              </a:lnSpc>
              <a:spcBef>
                <a:spcPct val="0"/>
              </a:spcBef>
            </a:pPr>
            <a:r>
              <a:rPr lang="en-US" sz="1009" spc="16">
                <a:solidFill>
                  <a:srgbClr val="FFFFFF"/>
                </a:solidFill>
                <a:latin typeface="Holiday"/>
              </a:rPr>
              <a:t>Conectando mentes gastronomicas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80237" y="3018671"/>
            <a:ext cx="5763763" cy="55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4899" spc="-171">
                <a:solidFill>
                  <a:srgbClr val="FFFFFF">
                    <a:alpha val="83922"/>
                  </a:srgbClr>
                </a:solidFill>
                <a:latin typeface="Intro"/>
              </a:rPr>
              <a:t>OBJETIVO DA ONU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4646" y="2895221"/>
            <a:ext cx="1393009" cy="97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6"/>
              </a:lnSpc>
            </a:pPr>
            <a:r>
              <a:rPr lang="en-US" sz="8803" spc="-308">
                <a:solidFill>
                  <a:srgbClr val="FFFFFF">
                    <a:alpha val="83922"/>
                  </a:srgbClr>
                </a:solidFill>
                <a:latin typeface="Intro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4646" y="4192645"/>
            <a:ext cx="7379354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 spc="-105">
                <a:solidFill>
                  <a:srgbClr val="FFFFFF"/>
                </a:solidFill>
                <a:latin typeface="Cooper Hewitt"/>
              </a:rPr>
              <a:t>OS OBJETIVOS DO TASTE TALKS ALINHAM-SE COM O </a:t>
            </a:r>
            <a:r>
              <a:rPr lang="en-US" sz="3000" spc="-105">
                <a:solidFill>
                  <a:srgbClr val="EE9B00"/>
                </a:solidFill>
                <a:latin typeface="Cooper Hewitt Bold"/>
              </a:rPr>
              <a:t>OBJETIVO DE DESENVOLVIMENTO SUSTENTÁVEL (ODS) 4 DA ONU: EDUCAÇÃO DE QUALIDADE.</a:t>
            </a:r>
            <a:r>
              <a:rPr lang="en-US" sz="3000" spc="-105">
                <a:solidFill>
                  <a:srgbClr val="FFFFFF"/>
                </a:solidFill>
                <a:latin typeface="Cooper Hewitt"/>
              </a:rPr>
              <a:t> UM OBJETIVO QUE VISA ASSEGURAR A EDUCAÇÃO INCLUSIVA EQUITATIVA E DE QUALIDADE, PROMOVENDO OPORTUNIDADES DE APRENDIZAGEM AO LONGO DA VIDA PARA TODOS.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64583" y="3740518"/>
            <a:ext cx="1499579" cy="0"/>
          </a:xfrm>
          <a:prstGeom prst="line">
            <a:avLst/>
          </a:prstGeom>
          <a:ln cap="flat" w="85725">
            <a:solidFill>
              <a:srgbClr val="EE9B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F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984537" y="159463"/>
            <a:ext cx="10317149" cy="9998224"/>
            <a:chOff x="0" y="0"/>
            <a:chExt cx="2717274" cy="2633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7274" cy="2633277"/>
            </a:xfrm>
            <a:custGeom>
              <a:avLst/>
              <a:gdLst/>
              <a:ahLst/>
              <a:cxnLst/>
              <a:rect r="r" b="b" t="t" l="l"/>
              <a:pathLst>
                <a:path h="2633277" w="2717274">
                  <a:moveTo>
                    <a:pt x="0" y="0"/>
                  </a:moveTo>
                  <a:lnTo>
                    <a:pt x="2717274" y="0"/>
                  </a:lnTo>
                  <a:lnTo>
                    <a:pt x="2717274" y="2633277"/>
                  </a:lnTo>
                  <a:lnTo>
                    <a:pt x="0" y="2633277"/>
                  </a:lnTo>
                  <a:close/>
                </a:path>
              </a:pathLst>
            </a:custGeom>
            <a:solidFill>
              <a:srgbClr val="0012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17274" cy="268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977638" y="-2007787"/>
            <a:ext cx="5188723" cy="9144000"/>
            <a:chOff x="0" y="0"/>
            <a:chExt cx="1366577" cy="2408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6577" cy="2408296"/>
            </a:xfrm>
            <a:custGeom>
              <a:avLst/>
              <a:gdLst/>
              <a:ahLst/>
              <a:cxnLst/>
              <a:rect r="r" b="b" t="t" l="l"/>
              <a:pathLst>
                <a:path h="2408296" w="1366577">
                  <a:moveTo>
                    <a:pt x="0" y="0"/>
                  </a:moveTo>
                  <a:lnTo>
                    <a:pt x="1366577" y="0"/>
                  </a:lnTo>
                  <a:lnTo>
                    <a:pt x="1366577" y="2408296"/>
                  </a:lnTo>
                  <a:lnTo>
                    <a:pt x="0" y="2408296"/>
                  </a:lnTo>
                  <a:close/>
                </a:path>
              </a:pathLst>
            </a:custGeom>
            <a:solidFill>
              <a:srgbClr val="003A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66577" cy="2455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13125" y="1028700"/>
            <a:ext cx="8812673" cy="3961368"/>
            <a:chOff x="0" y="0"/>
            <a:chExt cx="1808199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8199" cy="812800"/>
            </a:xfrm>
            <a:custGeom>
              <a:avLst/>
              <a:gdLst/>
              <a:ahLst/>
              <a:cxnLst/>
              <a:rect r="r" b="b" t="t" l="l"/>
              <a:pathLst>
                <a:path h="812800" w="1808199">
                  <a:moveTo>
                    <a:pt x="0" y="0"/>
                  </a:moveTo>
                  <a:lnTo>
                    <a:pt x="1808199" y="0"/>
                  </a:lnTo>
                  <a:lnTo>
                    <a:pt x="180819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302" t="0" r="-130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13125" y="5348499"/>
            <a:ext cx="8812673" cy="3961368"/>
            <a:chOff x="0" y="0"/>
            <a:chExt cx="1808199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8199" cy="812800"/>
            </a:xfrm>
            <a:custGeom>
              <a:avLst/>
              <a:gdLst/>
              <a:ahLst/>
              <a:cxnLst/>
              <a:rect r="r" b="b" t="t" l="l"/>
              <a:pathLst>
                <a:path h="812800" w="1808199">
                  <a:moveTo>
                    <a:pt x="0" y="0"/>
                  </a:moveTo>
                  <a:lnTo>
                    <a:pt x="1808199" y="0"/>
                  </a:lnTo>
                  <a:lnTo>
                    <a:pt x="1808199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871" t="0" r="-87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881148" y="4561333"/>
            <a:ext cx="5378152" cy="103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4899" spc="-171">
                <a:solidFill>
                  <a:srgbClr val="CA6702">
                    <a:alpha val="83922"/>
                  </a:srgbClr>
                </a:solidFill>
                <a:latin typeface="Intro"/>
              </a:rPr>
              <a:t>ORGANIZAÇÃO E PLANEJAMENTO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1047" y="9163050"/>
            <a:ext cx="2011717" cy="87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74"/>
              </a:lnSpc>
              <a:spcBef>
                <a:spcPct val="0"/>
              </a:spcBef>
            </a:pPr>
            <a:r>
              <a:rPr lang="en-US" sz="5124" spc="81">
                <a:solidFill>
                  <a:srgbClr val="EE9B00"/>
                </a:solidFill>
                <a:latin typeface="Holiday"/>
              </a:rPr>
              <a:t>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1047" y="87490"/>
            <a:ext cx="2011717" cy="94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42"/>
              </a:lnSpc>
              <a:spcBef>
                <a:spcPct val="0"/>
              </a:spcBef>
            </a:pPr>
            <a:r>
              <a:rPr lang="en-US" sz="5530" spc="88">
                <a:solidFill>
                  <a:srgbClr val="EE9B00"/>
                </a:solidFill>
                <a:latin typeface="Holiday"/>
              </a:rPr>
              <a:t>Trello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1676986" y="4240279"/>
            <a:ext cx="0" cy="1499579"/>
          </a:xfrm>
          <a:prstGeom prst="line">
            <a:avLst/>
          </a:prstGeom>
          <a:ln cap="flat" w="85725">
            <a:solidFill>
              <a:srgbClr val="EE9B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822A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21775" y="3594043"/>
            <a:ext cx="7915829" cy="273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9"/>
              </a:lnSpc>
            </a:pPr>
            <a:r>
              <a:rPr lang="en-US" sz="24614" spc="-861">
                <a:solidFill>
                  <a:srgbClr val="CA6702">
                    <a:alpha val="83922"/>
                  </a:srgbClr>
                </a:solidFill>
                <a:latin typeface="Intro"/>
              </a:rPr>
              <a:t>SITE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77839" y="2871879"/>
            <a:ext cx="5293541" cy="438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139"/>
              </a:lnSpc>
              <a:spcBef>
                <a:spcPct val="0"/>
              </a:spcBef>
            </a:pPr>
            <a:r>
              <a:rPr lang="en-US" sz="25814" spc="413">
                <a:solidFill>
                  <a:srgbClr val="EE9B00"/>
                </a:solidFill>
                <a:latin typeface="Holiday"/>
              </a:rPr>
              <a:t>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5F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7920" y="3901210"/>
            <a:ext cx="13045212" cy="273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9"/>
              </a:lnSpc>
            </a:pPr>
            <a:r>
              <a:rPr lang="en-US" sz="24614" spc="-861">
                <a:solidFill>
                  <a:srgbClr val="003A47">
                    <a:alpha val="83922"/>
                  </a:srgbClr>
                </a:solidFill>
                <a:latin typeface="Intro"/>
              </a:rPr>
              <a:t>VIRTUAL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96931" y="2976953"/>
            <a:ext cx="11463149" cy="438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139"/>
              </a:lnSpc>
              <a:spcBef>
                <a:spcPct val="0"/>
              </a:spcBef>
            </a:pPr>
            <a:r>
              <a:rPr lang="en-US" sz="25814" spc="413">
                <a:solidFill>
                  <a:srgbClr val="0F1A21"/>
                </a:solidFill>
                <a:latin typeface="Holiday"/>
              </a:rPr>
              <a:t>Machine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13019"/>
            <a:ext cx="18288000" cy="12192000"/>
          </a:xfrm>
          <a:custGeom>
            <a:avLst/>
            <a:gdLst/>
            <a:ahLst/>
            <a:cxnLst/>
            <a:rect r="r" b="b" t="t" l="l"/>
            <a:pathLst>
              <a:path h="12192000" w="18288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01288" y="2924200"/>
            <a:ext cx="8885425" cy="485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75"/>
              </a:lnSpc>
            </a:pPr>
            <a:r>
              <a:rPr lang="en-US" sz="23173" spc="-811">
                <a:solidFill>
                  <a:srgbClr val="FFFFFF">
                    <a:alpha val="83922"/>
                  </a:srgbClr>
                </a:solidFill>
                <a:latin typeface="Intro"/>
              </a:rPr>
              <a:t>TASTE TALKS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0018" y="6309996"/>
            <a:ext cx="11287965" cy="146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02"/>
              </a:lnSpc>
              <a:spcBef>
                <a:spcPct val="0"/>
              </a:spcBef>
            </a:pPr>
            <a:r>
              <a:rPr lang="en-US" sz="8501" spc="136">
                <a:solidFill>
                  <a:srgbClr val="FFFFFF"/>
                </a:solidFill>
                <a:latin typeface="Holiday"/>
              </a:rPr>
              <a:t>Agradece a sua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DAGGi-kupEM</dc:identifier>
  <dcterms:modified xsi:type="dcterms:W3CDTF">2011-08-01T06:04:30Z</dcterms:modified>
  <cp:revision>1</cp:revision>
  <dc:title>Slides Taste Talk</dc:title>
</cp:coreProperties>
</file>